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02" r:id="rId2"/>
    <p:sldId id="278" r:id="rId3"/>
    <p:sldId id="290" r:id="rId4"/>
    <p:sldId id="303" r:id="rId5"/>
    <p:sldId id="304" r:id="rId6"/>
    <p:sldId id="305" r:id="rId7"/>
    <p:sldId id="293" r:id="rId8"/>
    <p:sldId id="306" r:id="rId9"/>
    <p:sldId id="307" r:id="rId10"/>
    <p:sldId id="308" r:id="rId11"/>
    <p:sldId id="309" r:id="rId12"/>
    <p:sldId id="292" r:id="rId13"/>
    <p:sldId id="310" r:id="rId14"/>
    <p:sldId id="312" r:id="rId15"/>
    <p:sldId id="315" r:id="rId16"/>
    <p:sldId id="316" r:id="rId17"/>
    <p:sldId id="311" r:id="rId18"/>
    <p:sldId id="313" r:id="rId19"/>
    <p:sldId id="317" r:id="rId20"/>
    <p:sldId id="318" r:id="rId21"/>
    <p:sldId id="31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86933" autoAdjust="0"/>
  </p:normalViewPr>
  <p:slideViewPr>
    <p:cSldViewPr>
      <p:cViewPr varScale="1">
        <p:scale>
          <a:sx n="73" d="100"/>
          <a:sy n="73" d="100"/>
        </p:scale>
        <p:origin x="-16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14/04/2013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Look out for those questions that test our faith – examine its authenticity. </a:t>
            </a:r>
            <a:r>
              <a:rPr lang="en-GB" sz="1200" b="1" dirty="0" smtClean="0">
                <a:solidFill>
                  <a:schemeClr val="bg1"/>
                </a:solidFill>
                <a:latin typeface="Tahoma" pitchFamily="34" charset="0"/>
                <a:ea typeface="Tahoma" pitchFamily="34" charset="0"/>
                <a:cs typeface="Tahoma" pitchFamily="34" charset="0"/>
              </a:rPr>
              <a:t>Test of our faith – Candid self assessment not intrusive inquisition. Words and actions?</a:t>
            </a:r>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10</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11</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12</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13</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14</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Nothing in my hand I bring, Simply to the cross I cling; Naked, come to Thee for dress;</a:t>
            </a:r>
          </a:p>
          <a:p>
            <a:r>
              <a:rPr lang="en-GB" b="0" dirty="0" smtClean="0"/>
              <a:t>Helpless look to Thee for grace; Foul, I to the fountain fly; Wash me, Saviour, or I die. (</a:t>
            </a:r>
            <a:r>
              <a:rPr lang="en-GB" b="0" dirty="0" err="1" smtClean="0"/>
              <a:t>Toplady</a:t>
            </a:r>
            <a:r>
              <a:rPr lang="en-GB" b="0" dirty="0" smtClean="0"/>
              <a:t>)</a:t>
            </a: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15</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16</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17</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18</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19</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20</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21</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4</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5</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6</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7</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a:p>
        </p:txBody>
      </p:sp>
    </p:spTree>
    <p:extLst>
      <p:ext uri="{BB962C8B-B14F-4D97-AF65-F5344CB8AC3E}">
        <p14:creationId xmlns:p14="http://schemas.microsoft.com/office/powerpoint/2010/main" val="173541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BD2E5A86-8039-4FA9-AEB3-DD8C692BC129}" type="slidenum">
              <a:rPr lang="en-GB" smtClean="0"/>
              <a:t>9</a:t>
            </a:fld>
            <a:endParaRPr lang="en-GB"/>
          </a:p>
        </p:txBody>
      </p:sp>
    </p:spTree>
    <p:extLst>
      <p:ext uri="{BB962C8B-B14F-4D97-AF65-F5344CB8AC3E}">
        <p14:creationId xmlns:p14="http://schemas.microsoft.com/office/powerpoint/2010/main" val="173541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14/04/2013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14/04/2013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14/04/2013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14/04/2013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14/04/2013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14/04/2013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14/04/2013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14/04/2013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14/04/2013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14/04/2013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14/04/2013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14/04/2013</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8614"/>
            <a:ext cx="8460432" cy="778098"/>
          </a:xfrm>
        </p:spPr>
        <p:txBody>
          <a:bodyPr/>
          <a:lstStyle/>
          <a:p>
            <a:r>
              <a:rPr lang="en-GB" sz="3600" dirty="0" smtClean="0">
                <a:latin typeface="Tahoma" pitchFamily="34" charset="0"/>
                <a:ea typeface="Tahoma" pitchFamily="34" charset="0"/>
                <a:cs typeface="Tahoma" pitchFamily="34" charset="0"/>
              </a:rPr>
              <a:t>Scene setting</a:t>
            </a:r>
            <a:endParaRPr lang="en-GB" sz="2800" dirty="0">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92480" cy="5184576"/>
          </a:xfrm>
        </p:spPr>
        <p:txBody>
          <a:bodyPr>
            <a:noAutofit/>
          </a:bodyPr>
          <a:lstStyle/>
          <a:p>
            <a:r>
              <a:rPr lang="en-GB" sz="2800" dirty="0" smtClean="0"/>
              <a:t>To change a habit or practice we need to recognise a problem and have a motivation</a:t>
            </a:r>
          </a:p>
          <a:p>
            <a:r>
              <a:rPr lang="en-GB" sz="2800" dirty="0" smtClean="0"/>
              <a:t>Colin Montgomery </a:t>
            </a:r>
          </a:p>
          <a:p>
            <a:pPr lvl="1"/>
            <a:r>
              <a:rPr lang="en-GB" sz="2800" dirty="0" smtClean="0"/>
              <a:t>“Nothing tastes as good as </a:t>
            </a:r>
            <a:r>
              <a:rPr lang="en-GB" sz="2800" dirty="0" smtClean="0"/>
              <a:t>thin </a:t>
            </a:r>
            <a:r>
              <a:rPr lang="en-GB" sz="2800" dirty="0" smtClean="0"/>
              <a:t>feels”</a:t>
            </a:r>
          </a:p>
          <a:p>
            <a:pPr lvl="1"/>
            <a:r>
              <a:rPr lang="en-GB" sz="2800" dirty="0" smtClean="0"/>
              <a:t>Today we are going to look at an area of life where the church needs to be different from the world, and different from the church</a:t>
            </a:r>
          </a:p>
        </p:txBody>
      </p:sp>
    </p:spTree>
    <p:extLst>
      <p:ext uri="{BB962C8B-B14F-4D97-AF65-F5344CB8AC3E}">
        <p14:creationId xmlns:p14="http://schemas.microsoft.com/office/powerpoint/2010/main" val="338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562074"/>
          </a:xfrm>
        </p:spPr>
        <p:txBody>
          <a:bodyPr/>
          <a:lstStyle/>
          <a:p>
            <a:r>
              <a:rPr lang="en-GB" sz="2800" spc="30" dirty="0" smtClean="0">
                <a:latin typeface="Tahoma" pitchFamily="34" charset="0"/>
                <a:ea typeface="Tahoma" pitchFamily="34" charset="0"/>
                <a:cs typeface="Tahoma" pitchFamily="34" charset="0"/>
              </a:rPr>
              <a:t>Principle 2 – there is judgement to come</a:t>
            </a:r>
            <a:endParaRPr lang="en-GB" sz="28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107504" y="720080"/>
            <a:ext cx="8640960" cy="6093296"/>
          </a:xfrm>
        </p:spPr>
        <p:txBody>
          <a:bodyPr>
            <a:normAutofit fontScale="92500" lnSpcReduction="20000"/>
          </a:bodyPr>
          <a:lstStyle/>
          <a:p>
            <a:r>
              <a:rPr lang="en-GB" sz="2800" b="1" dirty="0" smtClean="0"/>
              <a:t>The believers judgement – under taught, uncomfortable</a:t>
            </a:r>
            <a:endParaRPr lang="en-GB" sz="2800" b="1" dirty="0"/>
          </a:p>
          <a:p>
            <a:pPr lvl="1"/>
            <a:r>
              <a:rPr lang="en-GB" sz="2800" dirty="0" smtClean="0"/>
              <a:t>What is the believers judgement if there is no condemnation?</a:t>
            </a:r>
          </a:p>
          <a:p>
            <a:pPr lvl="2"/>
            <a:r>
              <a:rPr lang="en-GB" sz="2800" dirty="0" smtClean="0"/>
              <a:t>If </a:t>
            </a:r>
            <a:r>
              <a:rPr lang="en-GB" sz="2800" dirty="0"/>
              <a:t>it is burned up, the builder will suffer loss but yet will be saved – even though only as one escaping through the flames. 1 </a:t>
            </a:r>
            <a:r>
              <a:rPr lang="en-GB" sz="2800" dirty="0" err="1"/>
              <a:t>Cor</a:t>
            </a:r>
            <a:r>
              <a:rPr lang="en-GB" sz="2800" dirty="0"/>
              <a:t> </a:t>
            </a:r>
            <a:r>
              <a:rPr lang="en-GB" sz="2800" dirty="0" smtClean="0"/>
              <a:t>3v15</a:t>
            </a:r>
          </a:p>
          <a:p>
            <a:pPr lvl="2"/>
            <a:r>
              <a:rPr lang="en-GB" sz="2800" dirty="0" smtClean="0"/>
              <a:t>“</a:t>
            </a:r>
            <a:r>
              <a:rPr lang="en-GB" sz="2800" dirty="0"/>
              <a:t>Judgement not a Jamboree” John Blanchard</a:t>
            </a:r>
          </a:p>
          <a:p>
            <a:pPr lvl="1"/>
            <a:r>
              <a:rPr lang="en-GB" sz="2800" b="1" dirty="0" smtClean="0"/>
              <a:t>Judgement against what standard?</a:t>
            </a:r>
          </a:p>
          <a:p>
            <a:pPr lvl="2"/>
            <a:r>
              <a:rPr lang="en-GB" sz="2800" dirty="0" smtClean="0"/>
              <a:t>V12 The Law that gives freedom  - </a:t>
            </a:r>
          </a:p>
          <a:p>
            <a:pPr lvl="3"/>
            <a:r>
              <a:rPr lang="en-GB" sz="2800" dirty="0" smtClean="0"/>
              <a:t>That Law is the Gospel frees us from the power of sin – the Law that gives freedom</a:t>
            </a:r>
          </a:p>
          <a:p>
            <a:pPr lvl="2"/>
            <a:r>
              <a:rPr lang="en-GB" sz="2800" dirty="0" err="1"/>
              <a:t>Jer</a:t>
            </a:r>
            <a:r>
              <a:rPr lang="en-GB" sz="2800" dirty="0"/>
              <a:t> </a:t>
            </a:r>
            <a:r>
              <a:rPr lang="en-GB" sz="2800" dirty="0" smtClean="0"/>
              <a:t>31v33 ‘</a:t>
            </a:r>
            <a:r>
              <a:rPr lang="en-GB" sz="2800" dirty="0"/>
              <a:t>I will put my law in their </a:t>
            </a:r>
            <a:r>
              <a:rPr lang="en-GB" sz="2800" dirty="0" smtClean="0"/>
              <a:t>minds</a:t>
            </a:r>
            <a:r>
              <a:rPr lang="en-GB" sz="2800" dirty="0"/>
              <a:t> and write it on their </a:t>
            </a:r>
            <a:r>
              <a:rPr lang="en-GB" sz="2800" dirty="0" smtClean="0"/>
              <a:t>hearts. I </a:t>
            </a:r>
            <a:r>
              <a:rPr lang="en-GB" sz="2800" dirty="0"/>
              <a:t>will be their God</a:t>
            </a:r>
            <a:r>
              <a:rPr lang="en-GB" sz="2800" dirty="0" smtClean="0"/>
              <a:t>,</a:t>
            </a:r>
            <a:r>
              <a:rPr lang="en-GB" sz="2800" dirty="0"/>
              <a:t> and they will be my people</a:t>
            </a:r>
            <a:r>
              <a:rPr lang="en-GB" sz="2800" dirty="0" smtClean="0"/>
              <a:t>.</a:t>
            </a:r>
            <a:r>
              <a:rPr lang="en-GB" sz="2800" dirty="0"/>
              <a:t> </a:t>
            </a:r>
            <a:endParaRPr lang="en-GB" sz="2800" dirty="0" smtClean="0"/>
          </a:p>
          <a:p>
            <a:pPr lvl="2"/>
            <a:r>
              <a:rPr lang="en-GB" sz="2800" dirty="0"/>
              <a:t>Ps 40v8 “I desire to do your will, my God</a:t>
            </a:r>
            <a:r>
              <a:rPr lang="en-GB" sz="2800" dirty="0" smtClean="0"/>
              <a:t>;</a:t>
            </a:r>
            <a:r>
              <a:rPr lang="en-GB" sz="2800" dirty="0"/>
              <a:t> your law is within my heart.”</a:t>
            </a:r>
          </a:p>
        </p:txBody>
      </p:sp>
    </p:spTree>
    <p:extLst>
      <p:ext uri="{BB962C8B-B14F-4D97-AF65-F5344CB8AC3E}">
        <p14:creationId xmlns:p14="http://schemas.microsoft.com/office/powerpoint/2010/main" val="286977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634082"/>
          </a:xfrm>
        </p:spPr>
        <p:txBody>
          <a:bodyPr/>
          <a:lstStyle/>
          <a:p>
            <a:r>
              <a:rPr lang="en-GB" sz="2800" spc="30" dirty="0" smtClean="0">
                <a:latin typeface="Tahoma" pitchFamily="34" charset="0"/>
                <a:ea typeface="Tahoma" pitchFamily="34" charset="0"/>
                <a:cs typeface="Tahoma" pitchFamily="34" charset="0"/>
              </a:rPr>
              <a:t>Summary - 2 Principles to motivate change</a:t>
            </a:r>
            <a:endParaRPr lang="en-GB" sz="28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179512" y="836712"/>
            <a:ext cx="8640960" cy="6093296"/>
          </a:xfrm>
        </p:spPr>
        <p:txBody>
          <a:bodyPr>
            <a:normAutofit/>
          </a:bodyPr>
          <a:lstStyle/>
          <a:p>
            <a:r>
              <a:rPr lang="en-GB" sz="2800" b="1" dirty="0" smtClean="0"/>
              <a:t>The believers judgement – </a:t>
            </a:r>
            <a:endParaRPr lang="en-GB" sz="2800" b="1" dirty="0"/>
          </a:p>
          <a:p>
            <a:pPr lvl="1"/>
            <a:r>
              <a:rPr lang="en-GB" sz="2800" dirty="0" smtClean="0"/>
              <a:t>V12 – speak and act as those who are going to be judged</a:t>
            </a:r>
          </a:p>
          <a:p>
            <a:pPr lvl="2"/>
            <a:r>
              <a:rPr lang="en-GB" sz="2800" dirty="0" smtClean="0"/>
              <a:t>God’s mercy triumphs over His judgement to my advantage. His mercy to us must lead to mercy </a:t>
            </a:r>
            <a:r>
              <a:rPr lang="en-GB" sz="2800" dirty="0"/>
              <a:t>in us</a:t>
            </a:r>
          </a:p>
          <a:p>
            <a:pPr marL="342900" lvl="1" indent="-342900">
              <a:lnSpc>
                <a:spcPct val="110000"/>
              </a:lnSpc>
            </a:pPr>
            <a:r>
              <a:rPr lang="en-GB" sz="2800" b="1" dirty="0"/>
              <a:t>The Royal Adoption</a:t>
            </a:r>
          </a:p>
          <a:p>
            <a:pPr lvl="1"/>
            <a:r>
              <a:rPr lang="en-GB" sz="2800" dirty="0" smtClean="0"/>
              <a:t>Speak and act like brothers and sisters of Christ who are to imitate Him in keeping the Royal Law</a:t>
            </a:r>
          </a:p>
          <a:p>
            <a:pPr lvl="1"/>
            <a:r>
              <a:rPr lang="en-GB" sz="2800" dirty="0" smtClean="0"/>
              <a:t>We started by saying that to change a habit or practice we need a motivation – James has outlined 2 </a:t>
            </a:r>
          </a:p>
          <a:p>
            <a:r>
              <a:rPr lang="en-GB" sz="2800" b="1" dirty="0" smtClean="0"/>
              <a:t>What is the problem we should address?</a:t>
            </a:r>
          </a:p>
        </p:txBody>
      </p:sp>
    </p:spTree>
    <p:extLst>
      <p:ext uri="{BB962C8B-B14F-4D97-AF65-F5344CB8AC3E}">
        <p14:creationId xmlns:p14="http://schemas.microsoft.com/office/powerpoint/2010/main" val="189754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latin typeface="Tahoma" pitchFamily="34" charset="0"/>
                <a:ea typeface="Tahoma" pitchFamily="34" charset="0"/>
                <a:cs typeface="Tahoma" pitchFamily="34" charset="0"/>
              </a:rPr>
              <a:t>Problem of favouritism</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80728"/>
            <a:ext cx="8424936" cy="5544616"/>
          </a:xfrm>
        </p:spPr>
        <p:txBody>
          <a:bodyPr>
            <a:normAutofit/>
          </a:bodyPr>
          <a:lstStyle/>
          <a:p>
            <a:r>
              <a:rPr lang="en-GB" sz="3200" dirty="0" smtClean="0"/>
              <a:t>V1 believers </a:t>
            </a:r>
            <a:r>
              <a:rPr lang="en-GB" sz="3200" dirty="0"/>
              <a:t>in our glorious Lord Jesus Christ must not show favouritism. </a:t>
            </a:r>
          </a:p>
          <a:p>
            <a:r>
              <a:rPr lang="en-GB" sz="3200" dirty="0" smtClean="0"/>
              <a:t> Favouritism is about giving preference to a person based on externals – prejudice, receiving the face.</a:t>
            </a:r>
          </a:p>
          <a:p>
            <a:pPr lvl="1"/>
            <a:r>
              <a:rPr lang="en-GB" sz="3200" dirty="0" smtClean="0"/>
              <a:t>Here James will pickup one area where we might discriminate – clear in his illustration</a:t>
            </a:r>
          </a:p>
          <a:p>
            <a:pPr lvl="1"/>
            <a:r>
              <a:rPr lang="en-GB" sz="3200" dirty="0" smtClean="0"/>
              <a:t>We might discriminate on allsorts of grounds</a:t>
            </a:r>
          </a:p>
          <a:p>
            <a:pPr lvl="2"/>
            <a:r>
              <a:rPr lang="en-GB" sz="3200" dirty="0" smtClean="0"/>
              <a:t>Education, family, ethnicity, ability, looks etc. </a:t>
            </a:r>
          </a:p>
          <a:p>
            <a:pPr lvl="2"/>
            <a:r>
              <a:rPr lang="en-GB" sz="3200" dirty="0" smtClean="0"/>
              <a:t>All covered if not all illustrated</a:t>
            </a:r>
            <a:endParaRPr lang="en-GB" sz="3200" dirty="0"/>
          </a:p>
        </p:txBody>
      </p:sp>
    </p:spTree>
    <p:extLst>
      <p:ext uri="{BB962C8B-B14F-4D97-AF65-F5344CB8AC3E}">
        <p14:creationId xmlns:p14="http://schemas.microsoft.com/office/powerpoint/2010/main" val="11827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634082"/>
          </a:xfrm>
        </p:spPr>
        <p:txBody>
          <a:bodyPr/>
          <a:lstStyle/>
          <a:p>
            <a:r>
              <a:rPr lang="en-GB" sz="2800" spc="30" dirty="0" smtClean="0">
                <a:latin typeface="Tahoma" pitchFamily="34" charset="0"/>
                <a:ea typeface="Tahoma" pitchFamily="34" charset="0"/>
                <a:cs typeface="Tahoma" pitchFamily="34" charset="0"/>
              </a:rPr>
              <a:t>Illustration of 2 men</a:t>
            </a:r>
            <a:endParaRPr lang="en-GB" sz="28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179512" y="836712"/>
            <a:ext cx="8784976" cy="5832648"/>
          </a:xfrm>
        </p:spPr>
        <p:txBody>
          <a:bodyPr>
            <a:normAutofit fontScale="70000" lnSpcReduction="20000"/>
          </a:bodyPr>
          <a:lstStyle/>
          <a:p>
            <a:r>
              <a:rPr lang="en-GB" sz="3400" baseline="30000" dirty="0"/>
              <a:t>2 </a:t>
            </a:r>
            <a:r>
              <a:rPr lang="en-GB" sz="3400" dirty="0"/>
              <a:t>Suppose a man comes into your meeting wearing a gold ring and fine clothes, and a poor man in filthy old clothes also comes in. </a:t>
            </a:r>
            <a:r>
              <a:rPr lang="en-GB" sz="3400" baseline="30000" dirty="0"/>
              <a:t>3 </a:t>
            </a:r>
            <a:r>
              <a:rPr lang="en-GB" sz="3400" dirty="0"/>
              <a:t>If you show special attention to the man wearing fine clothes and say, ‘Here’s a good seat for you,’ but say to the poor man, ‘You stand there’ or ‘Sit on the floor by my feet,’ </a:t>
            </a:r>
            <a:r>
              <a:rPr lang="en-GB" sz="3400" baseline="30000" dirty="0"/>
              <a:t>4 </a:t>
            </a:r>
            <a:r>
              <a:rPr lang="en-GB" sz="3400" dirty="0"/>
              <a:t>have you not discriminated among yourselves and become judges with evil thoughts?</a:t>
            </a:r>
            <a:endParaRPr lang="en-GB" sz="3400" dirty="0">
              <a:latin typeface="Tahoma" pitchFamily="34" charset="0"/>
              <a:ea typeface="Tahoma" pitchFamily="34" charset="0"/>
              <a:cs typeface="Tahoma" pitchFamily="34" charset="0"/>
            </a:endParaRPr>
          </a:p>
          <a:p>
            <a:pPr lvl="1"/>
            <a:r>
              <a:rPr lang="en-GB" sz="3400" b="1" dirty="0" smtClean="0"/>
              <a:t>Compare/contrast</a:t>
            </a:r>
            <a:r>
              <a:rPr lang="en-GB" sz="3400" dirty="0" smtClean="0"/>
              <a:t> – bling</a:t>
            </a:r>
            <a:r>
              <a:rPr lang="en-GB" sz="3400" dirty="0"/>
              <a:t>(gem on every joint</a:t>
            </a:r>
            <a:r>
              <a:rPr lang="en-GB" sz="3400" dirty="0" smtClean="0"/>
              <a:t>), shiny suit, one stank of money and maybe the other just stank Used an external factor to discriminate – in favour of one and against another</a:t>
            </a:r>
          </a:p>
          <a:p>
            <a:pPr lvl="1"/>
            <a:r>
              <a:rPr lang="en-GB" sz="3400" b="1" dirty="0" smtClean="0"/>
              <a:t>Why did they do this? </a:t>
            </a:r>
            <a:r>
              <a:rPr lang="en-GB" sz="3400" dirty="0" smtClean="0"/>
              <a:t>The rich man could do more for them.</a:t>
            </a:r>
          </a:p>
          <a:p>
            <a:pPr lvl="2"/>
            <a:r>
              <a:rPr lang="en-GB" sz="3400" dirty="0" smtClean="0"/>
              <a:t>Giving, teaching, bringing his rich friends along</a:t>
            </a:r>
          </a:p>
          <a:p>
            <a:pPr lvl="1"/>
            <a:r>
              <a:rPr lang="en-GB" sz="3400" dirty="0" smtClean="0"/>
              <a:t>Or against them - making life hard – opposing the work etc.  </a:t>
            </a:r>
            <a:endParaRPr lang="en-GB" sz="3400" dirty="0"/>
          </a:p>
          <a:p>
            <a:endParaRPr lang="en-GB" sz="3400" dirty="0" smtClean="0"/>
          </a:p>
          <a:p>
            <a:r>
              <a:rPr lang="en-GB" sz="3400" dirty="0" smtClean="0"/>
              <a:t>Without knowing the heart and background beyond what the eyes can see this church determined how it would deal with these people – elevate and relegate, embrace or tolerate, honour or dishonour</a:t>
            </a:r>
            <a:endParaRPr lang="en-GB" sz="3400" dirty="0"/>
          </a:p>
        </p:txBody>
      </p:sp>
    </p:spTree>
    <p:extLst>
      <p:ext uri="{BB962C8B-B14F-4D97-AF65-F5344CB8AC3E}">
        <p14:creationId xmlns:p14="http://schemas.microsoft.com/office/powerpoint/2010/main" val="411467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latin typeface="Tahoma" pitchFamily="34" charset="0"/>
                <a:ea typeface="Tahoma" pitchFamily="34" charset="0"/>
                <a:cs typeface="Tahoma" pitchFamily="34" charset="0"/>
              </a:rPr>
              <a:t>Perspective #1a – why is it so wrong?</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251520" y="908720"/>
            <a:ext cx="8712968" cy="5760640"/>
          </a:xfrm>
        </p:spPr>
        <p:txBody>
          <a:bodyPr>
            <a:normAutofit/>
          </a:bodyPr>
          <a:lstStyle/>
          <a:p>
            <a:r>
              <a:rPr lang="en-GB" sz="3200" dirty="0" smtClean="0"/>
              <a:t>Because it goes against God’s perspective</a:t>
            </a:r>
          </a:p>
          <a:p>
            <a:pPr lvl="1"/>
            <a:r>
              <a:rPr lang="en-GB" sz="3200" dirty="0" smtClean="0"/>
              <a:t>V4 “discriminated, judges with evil thoughts”</a:t>
            </a:r>
            <a:r>
              <a:rPr lang="en-GB" sz="3200" dirty="0"/>
              <a:t> (1v27 don’t be polluted by the world)</a:t>
            </a:r>
            <a:endParaRPr lang="en-GB" sz="3200" dirty="0" smtClean="0"/>
          </a:p>
          <a:p>
            <a:pPr lvl="1"/>
            <a:r>
              <a:rPr lang="en-GB" sz="3200" dirty="0" smtClean="0"/>
              <a:t>V5 – don’t go judging on externals the way the world does, because God choses without partiality – choosing the poor to be rich in faith</a:t>
            </a:r>
          </a:p>
          <a:p>
            <a:pPr lvl="1"/>
            <a:r>
              <a:rPr lang="en-GB" sz="3200" dirty="0" smtClean="0"/>
              <a:t>If God has chosen someone to be in His family – and He seems to make a habit of choosing the poor, the plain, the odd – then we need to accept them the same way He does. </a:t>
            </a:r>
          </a:p>
        </p:txBody>
      </p:sp>
    </p:spTree>
    <p:extLst>
      <p:ext uri="{BB962C8B-B14F-4D97-AF65-F5344CB8AC3E}">
        <p14:creationId xmlns:p14="http://schemas.microsoft.com/office/powerpoint/2010/main" val="207097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latin typeface="Tahoma" pitchFamily="34" charset="0"/>
                <a:ea typeface="Tahoma" pitchFamily="34" charset="0"/>
                <a:cs typeface="Tahoma" pitchFamily="34" charset="0"/>
              </a:rPr>
              <a:t>Perspective #1b – why is it so wrong?</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08720"/>
            <a:ext cx="8424936" cy="5760640"/>
          </a:xfrm>
        </p:spPr>
        <p:txBody>
          <a:bodyPr>
            <a:normAutofit lnSpcReduction="10000"/>
          </a:bodyPr>
          <a:lstStyle/>
          <a:p>
            <a:r>
              <a:rPr lang="en-GB" sz="3200" dirty="0" smtClean="0"/>
              <a:t>Because it goes against the gospel (in 2 ways)</a:t>
            </a:r>
          </a:p>
          <a:p>
            <a:pPr lvl="1"/>
            <a:r>
              <a:rPr lang="en-GB" sz="3200" dirty="0" smtClean="0"/>
              <a:t>Christ is the glory (v1) – not the rich and powerful of this world</a:t>
            </a:r>
          </a:p>
          <a:p>
            <a:pPr lvl="1"/>
            <a:r>
              <a:rPr lang="en-GB" sz="3200" dirty="0" smtClean="0"/>
              <a:t> The gospel is for the humble of heart</a:t>
            </a:r>
          </a:p>
          <a:p>
            <a:pPr lvl="2"/>
            <a:r>
              <a:rPr lang="en-GB" sz="3200" dirty="0" smtClean="0"/>
              <a:t>Nothing in my hands I bring</a:t>
            </a:r>
          </a:p>
          <a:p>
            <a:pPr lvl="3"/>
            <a:r>
              <a:rPr lang="en-GB" sz="3200" dirty="0" smtClean="0"/>
              <a:t>Therefore I should remain humble in how I view myself</a:t>
            </a:r>
          </a:p>
          <a:p>
            <a:pPr lvl="3"/>
            <a:r>
              <a:rPr lang="en-GB" sz="3200" dirty="0" smtClean="0"/>
              <a:t>And recognise that the ground at the foot of the cross is level – not being dazzled by the externals that don’t impress God </a:t>
            </a:r>
          </a:p>
        </p:txBody>
      </p:sp>
    </p:spTree>
    <p:extLst>
      <p:ext uri="{BB962C8B-B14F-4D97-AF65-F5344CB8AC3E}">
        <p14:creationId xmlns:p14="http://schemas.microsoft.com/office/powerpoint/2010/main" val="212162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634082"/>
          </a:xfrm>
        </p:spPr>
        <p:txBody>
          <a:bodyPr/>
          <a:lstStyle/>
          <a:p>
            <a:r>
              <a:rPr lang="en-GB" sz="3200" spc="30" dirty="0" smtClean="0">
                <a:latin typeface="Tahoma" pitchFamily="34" charset="0"/>
                <a:ea typeface="Tahoma" pitchFamily="34" charset="0"/>
                <a:cs typeface="Tahoma" pitchFamily="34" charset="0"/>
              </a:rPr>
              <a:t>Perspective #1c – why is it so wrong?</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08720"/>
            <a:ext cx="8424936" cy="5760640"/>
          </a:xfrm>
        </p:spPr>
        <p:txBody>
          <a:bodyPr>
            <a:normAutofit fontScale="77500" lnSpcReduction="20000"/>
          </a:bodyPr>
          <a:lstStyle/>
          <a:p>
            <a:r>
              <a:rPr lang="en-GB" sz="3200" dirty="0" smtClean="0"/>
              <a:t>Because it goes against Christ’s example</a:t>
            </a:r>
          </a:p>
          <a:p>
            <a:pPr lvl="1"/>
            <a:r>
              <a:rPr lang="en-GB" sz="3200" dirty="0" smtClean="0"/>
              <a:t>We are to imitate our older brother (v1)</a:t>
            </a:r>
          </a:p>
          <a:p>
            <a:pPr lvl="2"/>
            <a:r>
              <a:rPr lang="en-GB" sz="3200" dirty="0" smtClean="0"/>
              <a:t>He was never put off His message and His mission by the power, authority or wealth of those who opposed Him</a:t>
            </a:r>
          </a:p>
          <a:p>
            <a:pPr lvl="2"/>
            <a:r>
              <a:rPr lang="en-GB" sz="3200" dirty="0" smtClean="0"/>
              <a:t>He didn’t water down the message for the rich young ruler</a:t>
            </a:r>
          </a:p>
          <a:p>
            <a:pPr lvl="2"/>
            <a:r>
              <a:rPr lang="en-GB" sz="3200" dirty="0" smtClean="0"/>
              <a:t>He welcomed the poor, fed the hungry, healed the sick, took children in His arms, touched lepers, spoke to Samaritan women and so on</a:t>
            </a:r>
          </a:p>
          <a:p>
            <a:pPr lvl="2"/>
            <a:r>
              <a:rPr lang="en-GB" sz="3200" dirty="0" smtClean="0"/>
              <a:t>In James illustration the leaders said sit at my feet</a:t>
            </a:r>
          </a:p>
          <a:p>
            <a:pPr lvl="3"/>
            <a:r>
              <a:rPr lang="en-GB" sz="3200" dirty="0" smtClean="0"/>
              <a:t>Jesus washed His disciple’s feet</a:t>
            </a:r>
          </a:p>
          <a:p>
            <a:pPr lvl="1"/>
            <a:r>
              <a:rPr lang="en-GB" sz="3200" dirty="0" smtClean="0"/>
              <a:t>We are to help people see Jesus by our actions</a:t>
            </a:r>
          </a:p>
          <a:p>
            <a:pPr lvl="2"/>
            <a:r>
              <a:rPr lang="en-GB" sz="3200" dirty="0" smtClean="0"/>
              <a:t>the servant is not greater than the master, and Jesus did not look down on any  </a:t>
            </a:r>
          </a:p>
        </p:txBody>
      </p:sp>
    </p:spTree>
    <p:extLst>
      <p:ext uri="{BB962C8B-B14F-4D97-AF65-F5344CB8AC3E}">
        <p14:creationId xmlns:p14="http://schemas.microsoft.com/office/powerpoint/2010/main" val="74700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latin typeface="Tahoma" pitchFamily="34" charset="0"/>
                <a:ea typeface="Tahoma" pitchFamily="34" charset="0"/>
                <a:cs typeface="Tahoma" pitchFamily="34" charset="0"/>
              </a:rPr>
              <a:t>Perspective #2 – why is it so wrong?</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08720"/>
            <a:ext cx="8424936" cy="5760640"/>
          </a:xfrm>
        </p:spPr>
        <p:txBody>
          <a:bodyPr>
            <a:normAutofit lnSpcReduction="10000"/>
          </a:bodyPr>
          <a:lstStyle/>
          <a:p>
            <a:r>
              <a:rPr lang="en-GB" sz="3200" dirty="0" smtClean="0"/>
              <a:t>Because it went against their experience</a:t>
            </a:r>
          </a:p>
          <a:p>
            <a:pPr lvl="1"/>
            <a:r>
              <a:rPr lang="en-GB" sz="3200" dirty="0" smtClean="0"/>
              <a:t>V6b-7 </a:t>
            </a:r>
            <a:r>
              <a:rPr lang="en-GB" sz="3200" dirty="0"/>
              <a:t>Is it not the rich who are exploiting you? Are they not the ones who are dragging you into court? </a:t>
            </a:r>
            <a:r>
              <a:rPr lang="en-GB" sz="3200" baseline="30000" dirty="0"/>
              <a:t>7 </a:t>
            </a:r>
            <a:r>
              <a:rPr lang="en-GB" sz="3200" dirty="0"/>
              <a:t>Are they not the ones who are blaspheming the noble name of him to whom you belong?</a:t>
            </a:r>
            <a:endParaRPr lang="en-GB" sz="3200" dirty="0">
              <a:latin typeface="Tahoma" pitchFamily="34" charset="0"/>
              <a:ea typeface="Tahoma" pitchFamily="34" charset="0"/>
              <a:cs typeface="Tahoma" pitchFamily="34" charset="0"/>
            </a:endParaRPr>
          </a:p>
          <a:p>
            <a:pPr lvl="1"/>
            <a:r>
              <a:rPr lang="en-GB" sz="3200" dirty="0" smtClean="0"/>
              <a:t>Remember who James was writing to – poor, persecuted, cut off Jewish believers – exploited in corrupt courts by those with power – those who became rich in this world by living the opposite of the Royal Law – why treat those people as special? (no mandate for revenge)  </a:t>
            </a:r>
          </a:p>
        </p:txBody>
      </p:sp>
    </p:spTree>
    <p:extLst>
      <p:ext uri="{BB962C8B-B14F-4D97-AF65-F5344CB8AC3E}">
        <p14:creationId xmlns:p14="http://schemas.microsoft.com/office/powerpoint/2010/main" val="234586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3200" spc="30" dirty="0" smtClean="0">
                <a:latin typeface="Tahoma" pitchFamily="34" charset="0"/>
                <a:ea typeface="Tahoma" pitchFamily="34" charset="0"/>
                <a:cs typeface="Tahoma" pitchFamily="34" charset="0"/>
              </a:rPr>
              <a:t>Perspective #2 – why is it so wrong?</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395536" y="908720"/>
            <a:ext cx="8424936" cy="5760640"/>
          </a:xfrm>
        </p:spPr>
        <p:txBody>
          <a:bodyPr>
            <a:normAutofit fontScale="92500" lnSpcReduction="20000"/>
          </a:bodyPr>
          <a:lstStyle/>
          <a:p>
            <a:r>
              <a:rPr lang="en-GB" sz="3200" dirty="0" smtClean="0"/>
              <a:t>This direct persecution is less of an issue for us in Britain today</a:t>
            </a:r>
          </a:p>
          <a:p>
            <a:pPr lvl="1"/>
            <a:r>
              <a:rPr lang="en-GB" sz="3200" dirty="0" smtClean="0"/>
              <a:t>Toadying up to the rich and powerful is still not in the church’s interest</a:t>
            </a:r>
          </a:p>
          <a:p>
            <a:pPr lvl="2"/>
            <a:r>
              <a:rPr lang="en-GB" sz="3200" dirty="0" smtClean="0"/>
              <a:t>The powerful today (media and politicians) don’t have our interests at heart</a:t>
            </a:r>
          </a:p>
          <a:p>
            <a:pPr lvl="2"/>
            <a:r>
              <a:rPr lang="en-GB" sz="3200" dirty="0" smtClean="0"/>
              <a:t>The rich today still don’t have the Royal Law as a central pillar of their life</a:t>
            </a:r>
          </a:p>
          <a:p>
            <a:pPr lvl="1"/>
            <a:r>
              <a:rPr lang="en-GB" sz="3200" dirty="0" smtClean="0"/>
              <a:t>God has all the resources He needs for His work</a:t>
            </a:r>
          </a:p>
          <a:p>
            <a:r>
              <a:rPr lang="en-GB" sz="3200" dirty="0" smtClean="0"/>
              <a:t>Favouritism towards the influential is wrong because of their interests are not aligned to God’s ways and his people  </a:t>
            </a:r>
          </a:p>
        </p:txBody>
      </p:sp>
    </p:spTree>
    <p:extLst>
      <p:ext uri="{BB962C8B-B14F-4D97-AF65-F5344CB8AC3E}">
        <p14:creationId xmlns:p14="http://schemas.microsoft.com/office/powerpoint/2010/main" val="72429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562074"/>
          </a:xfrm>
        </p:spPr>
        <p:txBody>
          <a:bodyPr/>
          <a:lstStyle/>
          <a:p>
            <a:r>
              <a:rPr lang="en-GB" sz="3200" spc="30" dirty="0" smtClean="0">
                <a:latin typeface="Tahoma" pitchFamily="34" charset="0"/>
                <a:ea typeface="Tahoma" pitchFamily="34" charset="0"/>
                <a:cs typeface="Tahoma" pitchFamily="34" charset="0"/>
              </a:rPr>
              <a:t>Perspective #3 – why is it so wrong?</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251520" y="692696"/>
            <a:ext cx="8640960" cy="6120680"/>
          </a:xfrm>
        </p:spPr>
        <p:txBody>
          <a:bodyPr>
            <a:noAutofit/>
          </a:bodyPr>
          <a:lstStyle/>
          <a:p>
            <a:r>
              <a:rPr lang="en-GB" sz="2800" dirty="0" smtClean="0"/>
              <a:t>Favouritism goes against the Royal Law</a:t>
            </a:r>
          </a:p>
          <a:p>
            <a:pPr lvl="1"/>
            <a:r>
              <a:rPr lang="en-GB" sz="2800" dirty="0" smtClean="0"/>
              <a:t>‘</a:t>
            </a:r>
            <a:r>
              <a:rPr lang="en-GB" sz="2800" dirty="0"/>
              <a:t>Love your neighbour as yourself,’ you are doing right. </a:t>
            </a:r>
            <a:r>
              <a:rPr lang="en-GB" sz="2800" baseline="30000" dirty="0"/>
              <a:t>9 </a:t>
            </a:r>
            <a:r>
              <a:rPr lang="en-GB" sz="2800" dirty="0"/>
              <a:t>But if you show favouritism, you sin and are convicted by the law as law-breakers</a:t>
            </a:r>
            <a:r>
              <a:rPr lang="en-GB" sz="2800" dirty="0" smtClean="0"/>
              <a:t>.</a:t>
            </a:r>
          </a:p>
          <a:p>
            <a:pPr lvl="2"/>
            <a:r>
              <a:rPr lang="en-GB" sz="2400" dirty="0" smtClean="0"/>
              <a:t>Principle of loving your neighbour has direct application to favouritism – how we would want to be received/do unto others</a:t>
            </a:r>
          </a:p>
          <a:p>
            <a:pPr lvl="2"/>
            <a:r>
              <a:rPr lang="en-GB" sz="2400" dirty="0" smtClean="0"/>
              <a:t>If you break a law you are convicted as a law breaker – extends this in verse 10 “stumble in just one point we are guilty of breaking all of it” </a:t>
            </a:r>
            <a:r>
              <a:rPr lang="en-GB" sz="2400" dirty="0"/>
              <a:t>(seamless </a:t>
            </a:r>
            <a:r>
              <a:rPr lang="en-GB" sz="2400" dirty="0" smtClean="0"/>
              <a:t>garment/coffee stained shirt)</a:t>
            </a:r>
            <a:endParaRPr lang="en-GB" sz="2400" dirty="0"/>
          </a:p>
          <a:p>
            <a:pPr lvl="3"/>
            <a:r>
              <a:rPr lang="en-GB" sz="2400" dirty="0" smtClean="0"/>
              <a:t>not how we want to think of ourselves </a:t>
            </a:r>
          </a:p>
          <a:p>
            <a:pPr lvl="2"/>
            <a:r>
              <a:rPr lang="en-GB" sz="2400" dirty="0" smtClean="0"/>
              <a:t>V10-11 Talks of this easy sin in the same breath as murder and adultery </a:t>
            </a:r>
          </a:p>
          <a:p>
            <a:pPr marL="914400" lvl="2" indent="0">
              <a:buNone/>
            </a:pPr>
            <a:r>
              <a:rPr lang="en-GB" sz="2400" dirty="0" smtClean="0"/>
              <a:t>V12-13 ties this into judgement – principle we discussed</a:t>
            </a:r>
            <a:endParaRPr lang="en-GB" sz="2800" dirty="0" smtClean="0"/>
          </a:p>
        </p:txBody>
      </p:sp>
    </p:spTree>
    <p:extLst>
      <p:ext uri="{BB962C8B-B14F-4D97-AF65-F5344CB8AC3E}">
        <p14:creationId xmlns:p14="http://schemas.microsoft.com/office/powerpoint/2010/main" val="318129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460432" cy="778098"/>
          </a:xfrm>
        </p:spPr>
        <p:txBody>
          <a:bodyPr/>
          <a:lstStyle/>
          <a:p>
            <a:r>
              <a:rPr lang="en-GB" sz="3600" dirty="0" smtClean="0">
                <a:latin typeface="Tahoma" pitchFamily="34" charset="0"/>
                <a:ea typeface="Tahoma" pitchFamily="34" charset="0"/>
                <a:cs typeface="Tahoma" pitchFamily="34" charset="0"/>
              </a:rPr>
              <a:t>Favouritism forbidden</a:t>
            </a:r>
            <a:endParaRPr lang="en-GB" sz="2800" dirty="0">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1268760"/>
            <a:ext cx="8892480" cy="5184576"/>
          </a:xfrm>
        </p:spPr>
        <p:txBody>
          <a:bodyPr>
            <a:normAutofit lnSpcReduction="10000"/>
          </a:bodyPr>
          <a:lstStyle/>
          <a:p>
            <a:r>
              <a:rPr lang="en-GB" sz="4000" dirty="0" smtClean="0">
                <a:latin typeface="Tahoma" pitchFamily="34" charset="0"/>
                <a:ea typeface="Tahoma" pitchFamily="34" charset="0"/>
                <a:cs typeface="Tahoma" pitchFamily="34" charset="0"/>
              </a:rPr>
              <a:t>Passages 1v27- 2v13 – Favouritism</a:t>
            </a:r>
          </a:p>
          <a:p>
            <a:pPr lvl="1"/>
            <a:r>
              <a:rPr lang="en-GB" sz="4000" dirty="0" smtClean="0">
                <a:latin typeface="Tahoma" pitchFamily="34" charset="0"/>
                <a:ea typeface="Tahoma" pitchFamily="34" charset="0"/>
                <a:cs typeface="Tahoma" pitchFamily="34" charset="0"/>
              </a:rPr>
              <a:t>2 Principles that should motivate us</a:t>
            </a:r>
          </a:p>
          <a:p>
            <a:pPr lvl="1"/>
            <a:r>
              <a:rPr lang="en-GB" sz="4000" dirty="0" smtClean="0">
                <a:latin typeface="Tahoma" pitchFamily="34" charset="0"/>
                <a:ea typeface="Tahoma" pitchFamily="34" charset="0"/>
                <a:cs typeface="Tahoma" pitchFamily="34" charset="0"/>
              </a:rPr>
              <a:t>1 Problem we should address</a:t>
            </a:r>
          </a:p>
          <a:p>
            <a:pPr lvl="1"/>
            <a:r>
              <a:rPr lang="en-GB" sz="4000" dirty="0" smtClean="0">
                <a:latin typeface="Tahoma" pitchFamily="34" charset="0"/>
                <a:ea typeface="Tahoma" pitchFamily="34" charset="0"/>
                <a:cs typeface="Tahoma" pitchFamily="34" charset="0"/>
              </a:rPr>
              <a:t>1 </a:t>
            </a:r>
            <a:r>
              <a:rPr lang="en-GB" sz="4000" dirty="0" smtClean="0">
                <a:latin typeface="Tahoma" pitchFamily="34" charset="0"/>
                <a:ea typeface="Tahoma" pitchFamily="34" charset="0"/>
                <a:cs typeface="Tahoma" pitchFamily="34" charset="0"/>
              </a:rPr>
              <a:t>Picture (Illustration)</a:t>
            </a:r>
            <a:endParaRPr lang="en-GB" sz="4000" dirty="0" smtClean="0">
              <a:latin typeface="Tahoma" pitchFamily="34" charset="0"/>
              <a:ea typeface="Tahoma" pitchFamily="34" charset="0"/>
              <a:cs typeface="Tahoma" pitchFamily="34" charset="0"/>
            </a:endParaRPr>
          </a:p>
          <a:p>
            <a:pPr lvl="1"/>
            <a:r>
              <a:rPr lang="en-GB" sz="4000" dirty="0" smtClean="0">
                <a:latin typeface="Tahoma" pitchFamily="34" charset="0"/>
                <a:ea typeface="Tahoma" pitchFamily="34" charset="0"/>
                <a:cs typeface="Tahoma" pitchFamily="34" charset="0"/>
              </a:rPr>
              <a:t>Perspective</a:t>
            </a:r>
          </a:p>
          <a:p>
            <a:pPr lvl="1"/>
            <a:r>
              <a:rPr lang="en-GB" sz="4000" dirty="0" smtClean="0">
                <a:latin typeface="Tahoma" pitchFamily="34" charset="0"/>
                <a:ea typeface="Tahoma" pitchFamily="34" charset="0"/>
                <a:cs typeface="Tahoma" pitchFamily="34" charset="0"/>
              </a:rPr>
              <a:t>Practicalities</a:t>
            </a:r>
            <a:endParaRPr lang="en-GB" sz="4000" dirty="0"/>
          </a:p>
        </p:txBody>
      </p:sp>
    </p:spTree>
    <p:extLst>
      <p:ext uri="{BB962C8B-B14F-4D97-AF65-F5344CB8AC3E}">
        <p14:creationId xmlns:p14="http://schemas.microsoft.com/office/powerpoint/2010/main" val="412589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634082"/>
          </a:xfrm>
        </p:spPr>
        <p:txBody>
          <a:bodyPr/>
          <a:lstStyle/>
          <a:p>
            <a:r>
              <a:rPr lang="en-GB" sz="3200" spc="30" dirty="0" smtClean="0">
                <a:latin typeface="Tahoma" pitchFamily="34" charset="0"/>
                <a:ea typeface="Tahoma" pitchFamily="34" charset="0"/>
                <a:cs typeface="Tahoma" pitchFamily="34" charset="0"/>
              </a:rPr>
              <a:t>Summary before practicalities</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251520" y="1052736"/>
            <a:ext cx="8640960" cy="5184576"/>
          </a:xfrm>
        </p:spPr>
        <p:txBody>
          <a:bodyPr>
            <a:noAutofit/>
          </a:bodyPr>
          <a:lstStyle/>
          <a:p>
            <a:r>
              <a:rPr lang="en-GB" sz="2800" dirty="0" smtClean="0"/>
              <a:t>2 big principles</a:t>
            </a:r>
          </a:p>
          <a:p>
            <a:pPr lvl="1"/>
            <a:r>
              <a:rPr lang="en-GB" sz="2400" dirty="0"/>
              <a:t>We are Adopted into a Royal family and called to imitate Jesus in keeping the Royal Law</a:t>
            </a:r>
          </a:p>
          <a:p>
            <a:pPr lvl="1"/>
            <a:r>
              <a:rPr lang="en-GB" sz="2400" dirty="0"/>
              <a:t>There is a judgement for believer and we are to speak and act as those who are to be judged –</a:t>
            </a:r>
          </a:p>
          <a:p>
            <a:pPr lvl="2"/>
            <a:r>
              <a:rPr lang="en-GB" sz="2400" dirty="0"/>
              <a:t>have we lived out our freedom given in the gospel</a:t>
            </a:r>
          </a:p>
          <a:p>
            <a:pPr lvl="2"/>
            <a:r>
              <a:rPr lang="en-GB" sz="2400" dirty="0"/>
              <a:t>has His mercy resulted in us showing mercy?</a:t>
            </a:r>
          </a:p>
          <a:p>
            <a:r>
              <a:rPr lang="en-GB" sz="2800" dirty="0"/>
              <a:t>1 Problem to address – Our tendency to discriminate</a:t>
            </a:r>
          </a:p>
          <a:p>
            <a:pPr lvl="1"/>
            <a:r>
              <a:rPr lang="en-GB" sz="2400" dirty="0" smtClean="0"/>
              <a:t>We are not to judge on the externals because it breaks the Royal Law, contradicts Christ’s example and denies the truth that the ground at the foot of the Cross is level</a:t>
            </a:r>
          </a:p>
        </p:txBody>
      </p:sp>
    </p:spTree>
    <p:extLst>
      <p:ext uri="{BB962C8B-B14F-4D97-AF65-F5344CB8AC3E}">
        <p14:creationId xmlns:p14="http://schemas.microsoft.com/office/powerpoint/2010/main" val="8188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964488" cy="778098"/>
          </a:xfrm>
        </p:spPr>
        <p:txBody>
          <a:bodyPr/>
          <a:lstStyle/>
          <a:p>
            <a:r>
              <a:rPr lang="en-GB" sz="2800" spc="30" dirty="0" smtClean="0">
                <a:latin typeface="Tahoma" pitchFamily="34" charset="0"/>
                <a:ea typeface="Tahoma" pitchFamily="34" charset="0"/>
                <a:cs typeface="Tahoma" pitchFamily="34" charset="0"/>
              </a:rPr>
              <a:t>Some practicalities </a:t>
            </a:r>
            <a:r>
              <a:rPr lang="en-GB" sz="3200" dirty="0" smtClean="0"/>
              <a:t>Grace Fellowship</a:t>
            </a:r>
            <a:endParaRPr lang="en-GB" sz="32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179512" y="764704"/>
            <a:ext cx="8640960" cy="5184576"/>
          </a:xfrm>
        </p:spPr>
        <p:txBody>
          <a:bodyPr>
            <a:noAutofit/>
          </a:bodyPr>
          <a:lstStyle/>
          <a:p>
            <a:r>
              <a:rPr lang="en-GB" sz="2400" dirty="0" smtClean="0"/>
              <a:t>Pretty good at welcoming people in and accepting all</a:t>
            </a:r>
          </a:p>
          <a:p>
            <a:pPr lvl="1"/>
            <a:r>
              <a:rPr lang="en-GB" sz="2400" dirty="0" smtClean="0"/>
              <a:t>Moving towards having something for all</a:t>
            </a:r>
          </a:p>
          <a:p>
            <a:pPr lvl="1"/>
            <a:r>
              <a:rPr lang="en-GB" sz="2400" dirty="0" smtClean="0"/>
              <a:t>Must remember church is one body – not a network of groups</a:t>
            </a:r>
          </a:p>
          <a:p>
            <a:r>
              <a:rPr lang="en-GB" sz="2400" dirty="0" smtClean="0"/>
              <a:t>What about when people are in?</a:t>
            </a:r>
          </a:p>
          <a:p>
            <a:pPr lvl="1"/>
            <a:r>
              <a:rPr lang="en-GB" sz="2400" dirty="0" smtClean="0"/>
              <a:t>Stick with those we have most affinity with?</a:t>
            </a:r>
          </a:p>
          <a:p>
            <a:pPr lvl="1"/>
            <a:r>
              <a:rPr lang="en-GB" sz="2400" dirty="0" smtClean="0"/>
              <a:t>Court those who offer the most to the church – cash, talent, prominence, age, cool/cred?</a:t>
            </a:r>
          </a:p>
          <a:p>
            <a:pPr lvl="1"/>
            <a:r>
              <a:rPr lang="en-GB" sz="2400" dirty="0" smtClean="0"/>
              <a:t>What should be the criteria for leadership/prominence/authority</a:t>
            </a:r>
          </a:p>
          <a:p>
            <a:pPr lvl="2"/>
            <a:r>
              <a:rPr lang="en-GB" sz="2400" dirty="0" smtClean="0"/>
              <a:t>Success, strength, eloquence and affluence or humble, dependable and spiritual</a:t>
            </a:r>
          </a:p>
          <a:p>
            <a:r>
              <a:rPr lang="en-GB" sz="2400" dirty="0" smtClean="0"/>
              <a:t>In the spirit of “Candid </a:t>
            </a:r>
            <a:r>
              <a:rPr lang="en-GB" sz="2400" dirty="0"/>
              <a:t>self assessment not intrusive </a:t>
            </a:r>
            <a:r>
              <a:rPr lang="en-GB" sz="2400" dirty="0" smtClean="0"/>
              <a:t>inquisition” we should consider how we speak and act – evil judges or Christ’s </a:t>
            </a:r>
            <a:r>
              <a:rPr lang="en-GB" sz="2400" dirty="0" smtClean="0">
                <a:solidFill>
                  <a:schemeClr val="bg1"/>
                </a:solidFill>
              </a:rPr>
              <a:t>ambassadors</a:t>
            </a:r>
            <a:endParaRPr lang="en-GB" sz="2400" dirty="0">
              <a:solidFill>
                <a:schemeClr val="bg1"/>
              </a:solidFill>
            </a:endParaRPr>
          </a:p>
        </p:txBody>
      </p:sp>
    </p:spTree>
    <p:extLst>
      <p:ext uri="{BB962C8B-B14F-4D97-AF65-F5344CB8AC3E}">
        <p14:creationId xmlns:p14="http://schemas.microsoft.com/office/powerpoint/2010/main" val="340364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latin typeface="Tahoma" pitchFamily="34" charset="0"/>
                <a:ea typeface="Tahoma" pitchFamily="34" charset="0"/>
                <a:cs typeface="Tahoma" pitchFamily="34" charset="0"/>
              </a:rPr>
              <a:t>Favouritism forbidden</a:t>
            </a:r>
            <a:endParaRPr lang="en-GB" u="sng" dirty="0">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000" baseline="30000" dirty="0"/>
              <a:t>27</a:t>
            </a:r>
            <a:r>
              <a:rPr lang="en-GB" sz="3000" dirty="0"/>
              <a:t> Religion that God our Father accepts as pure and faultless is this: to look after orphans and widows in their distress and to keep oneself from being polluted by the world</a:t>
            </a:r>
            <a:r>
              <a:rPr lang="en-GB" sz="3000" dirty="0" smtClean="0"/>
              <a:t>. </a:t>
            </a:r>
            <a:r>
              <a:rPr lang="en-GB" sz="3000" baseline="30000" dirty="0"/>
              <a:t>1 </a:t>
            </a:r>
            <a:r>
              <a:rPr lang="en-GB" sz="3000" dirty="0" smtClean="0"/>
              <a:t>My </a:t>
            </a:r>
            <a:r>
              <a:rPr lang="en-GB" sz="3000" dirty="0"/>
              <a:t>brothers and sisters, believers in our glorious Lord Jesus Christ must not show favouritism. </a:t>
            </a:r>
            <a:endParaRPr lang="en-GB" sz="3000" dirty="0" smtClean="0"/>
          </a:p>
          <a:p>
            <a:r>
              <a:rPr lang="en-GB" sz="3000" baseline="30000" dirty="0" smtClean="0"/>
              <a:t>2</a:t>
            </a:r>
            <a:r>
              <a:rPr lang="en-GB" sz="3000" baseline="30000" dirty="0"/>
              <a:t> </a:t>
            </a:r>
            <a:r>
              <a:rPr lang="en-GB" sz="3000" dirty="0"/>
              <a:t>Suppose a man comes into your meeting wearing a gold ring and fine clothes, and a poor man in filthy old clothes also comes in. </a:t>
            </a:r>
            <a:r>
              <a:rPr lang="en-GB" sz="3000" baseline="30000" dirty="0"/>
              <a:t>3 </a:t>
            </a:r>
            <a:r>
              <a:rPr lang="en-GB" sz="3000" dirty="0"/>
              <a:t>If you show special attention to the man wearing fine clothes and say, ‘Here’s a good seat for you,’ but say to the poor man, ‘You stand there’ or ‘Sit on the floor by my feet,’ </a:t>
            </a:r>
            <a:r>
              <a:rPr lang="en-GB" sz="3000" baseline="30000" dirty="0"/>
              <a:t>4 </a:t>
            </a:r>
            <a:r>
              <a:rPr lang="en-GB" sz="3000" dirty="0"/>
              <a:t>have you not discriminated among yourselves and become judges with evil thoughts?</a:t>
            </a:r>
            <a:endParaRPr lang="en-GB" sz="3000" dirty="0">
              <a:latin typeface="Tahoma" pitchFamily="34" charset="0"/>
              <a:ea typeface="Tahoma" pitchFamily="34" charset="0"/>
              <a:cs typeface="Tahoma" pitchFamily="34" charset="0"/>
            </a:endParaRPr>
          </a:p>
          <a:p>
            <a:endParaRPr lang="en-GB" sz="3200" dirty="0" smtClean="0">
              <a:solidFill>
                <a:schemeClr val="bg1"/>
              </a:solidFill>
            </a:endParaRPr>
          </a:p>
        </p:txBody>
      </p:sp>
    </p:spTree>
    <p:extLst>
      <p:ext uri="{BB962C8B-B14F-4D97-AF65-F5344CB8AC3E}">
        <p14:creationId xmlns:p14="http://schemas.microsoft.com/office/powerpoint/2010/main" val="2296000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latin typeface="Tahoma" pitchFamily="34" charset="0"/>
                <a:ea typeface="Tahoma" pitchFamily="34" charset="0"/>
                <a:cs typeface="Tahoma" pitchFamily="34" charset="0"/>
              </a:rPr>
              <a:t>Favouritism forbidden</a:t>
            </a:r>
            <a:endParaRPr lang="en-GB" u="sng" dirty="0">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764704"/>
            <a:ext cx="8928992" cy="5832648"/>
          </a:xfrm>
        </p:spPr>
        <p:txBody>
          <a:bodyPr>
            <a:noAutofit/>
          </a:bodyPr>
          <a:lstStyle/>
          <a:p>
            <a:r>
              <a:rPr lang="en-GB" sz="3400" baseline="30000" dirty="0" smtClean="0"/>
              <a:t>5</a:t>
            </a:r>
            <a:r>
              <a:rPr lang="en-GB" sz="3400" baseline="30000" dirty="0"/>
              <a:t> </a:t>
            </a:r>
            <a:r>
              <a:rPr lang="en-GB" sz="3400" dirty="0"/>
              <a:t>Listen, my dear brothers and sisters: has not God chosen those who are poor in the eyes of the world to be rich in faith and to inherit the kingdom he promised those who love him? </a:t>
            </a:r>
            <a:r>
              <a:rPr lang="en-GB" sz="3400" baseline="30000" dirty="0"/>
              <a:t>6 </a:t>
            </a:r>
            <a:r>
              <a:rPr lang="en-GB" sz="3400" dirty="0"/>
              <a:t>But you have dishonoured the poor. Is it not the rich who are exploiting you? Are they not the ones who are dragging you into court? </a:t>
            </a:r>
            <a:r>
              <a:rPr lang="en-GB" sz="3400" baseline="30000" dirty="0"/>
              <a:t>7 </a:t>
            </a:r>
            <a:r>
              <a:rPr lang="en-GB" sz="3400" dirty="0"/>
              <a:t>Are they not the ones who are blaspheming the noble name of him to whom you belong</a:t>
            </a:r>
            <a:r>
              <a:rPr lang="en-GB" sz="3400" dirty="0" smtClean="0"/>
              <a:t>?</a:t>
            </a:r>
            <a:endParaRPr lang="en-GB" sz="3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53467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664"/>
            <a:ext cx="7924800" cy="778098"/>
          </a:xfrm>
        </p:spPr>
        <p:txBody>
          <a:bodyPr/>
          <a:lstStyle/>
          <a:p>
            <a:r>
              <a:rPr lang="en-GB" u="sng" dirty="0" smtClean="0">
                <a:latin typeface="Tahoma" pitchFamily="34" charset="0"/>
                <a:ea typeface="Tahoma" pitchFamily="34" charset="0"/>
                <a:cs typeface="Tahoma" pitchFamily="34" charset="0"/>
              </a:rPr>
              <a:t>Favouritism forbidden</a:t>
            </a:r>
            <a:endParaRPr lang="en-GB" u="sng" dirty="0">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600" baseline="30000" dirty="0"/>
              <a:t>8 </a:t>
            </a:r>
            <a:r>
              <a:rPr lang="en-GB" sz="3600" dirty="0"/>
              <a:t>If you really keep the royal law found in Scripture, ‘Love your neighbour as yourself,’ you are doing right. </a:t>
            </a:r>
            <a:r>
              <a:rPr lang="en-GB" sz="3600" baseline="30000" dirty="0"/>
              <a:t>9 </a:t>
            </a:r>
            <a:r>
              <a:rPr lang="en-GB" sz="3600" dirty="0"/>
              <a:t>But if you show favouritism, you sin and are convicted by the law as law-breakers. </a:t>
            </a:r>
            <a:r>
              <a:rPr lang="en-GB" sz="3600" baseline="30000" dirty="0"/>
              <a:t>10 </a:t>
            </a:r>
            <a:r>
              <a:rPr lang="en-GB" sz="3600" dirty="0"/>
              <a:t>For whoever keeps the whole law and yet stumbles at just one point is guilty of breaking all of it. </a:t>
            </a:r>
            <a:r>
              <a:rPr lang="en-GB" sz="3600" baseline="30000" dirty="0"/>
              <a:t>11 </a:t>
            </a:r>
            <a:r>
              <a:rPr lang="en-GB" sz="3600" dirty="0"/>
              <a:t>For he who said, ‘You shall not commit adultery,’ also said, ‘You shall not murder.’ If you do not commit adultery but do commit murder, you have become a law-breaker</a:t>
            </a:r>
            <a:r>
              <a:rPr lang="en-GB" sz="3600" dirty="0" smtClean="0"/>
              <a:t>.</a:t>
            </a:r>
            <a:endParaRPr lang="en-GB" sz="3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09312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84"/>
            <a:ext cx="7924800" cy="778098"/>
          </a:xfrm>
        </p:spPr>
        <p:txBody>
          <a:bodyPr/>
          <a:lstStyle/>
          <a:p>
            <a:r>
              <a:rPr lang="en-GB" u="sng" dirty="0" smtClean="0">
                <a:latin typeface="Tahoma" pitchFamily="34" charset="0"/>
                <a:ea typeface="Tahoma" pitchFamily="34" charset="0"/>
                <a:cs typeface="Tahoma" pitchFamily="34" charset="0"/>
              </a:rPr>
              <a:t>Favouritism forbidden</a:t>
            </a:r>
            <a:endParaRPr lang="en-GB" u="sng" dirty="0">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07504" y="836712"/>
            <a:ext cx="8928992" cy="5832648"/>
          </a:xfrm>
        </p:spPr>
        <p:txBody>
          <a:bodyPr>
            <a:noAutofit/>
          </a:bodyPr>
          <a:lstStyle/>
          <a:p>
            <a:r>
              <a:rPr lang="en-GB" sz="3600" baseline="30000" dirty="0"/>
              <a:t>12 </a:t>
            </a:r>
            <a:r>
              <a:rPr lang="en-GB" sz="3600" dirty="0"/>
              <a:t>Speak and act as those who are going to be judged by the law that gives freedom, </a:t>
            </a:r>
            <a:r>
              <a:rPr lang="en-GB" sz="3600" baseline="30000" dirty="0"/>
              <a:t>13 </a:t>
            </a:r>
            <a:r>
              <a:rPr lang="en-GB" sz="3600" dirty="0"/>
              <a:t>because judgment without mercy will be shown to anyone who has not been merciful. Mercy triumphs over </a:t>
            </a:r>
            <a:r>
              <a:rPr lang="en-GB" sz="3600" dirty="0" smtClean="0"/>
              <a:t>judgment..</a:t>
            </a:r>
            <a:endParaRPr lang="en-GB" sz="3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82763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562074"/>
          </a:xfrm>
        </p:spPr>
        <p:txBody>
          <a:bodyPr/>
          <a:lstStyle/>
          <a:p>
            <a:r>
              <a:rPr lang="en-GB" sz="2800" spc="30" dirty="0" smtClean="0">
                <a:latin typeface="Tahoma" pitchFamily="34" charset="0"/>
                <a:ea typeface="Tahoma" pitchFamily="34" charset="0"/>
                <a:cs typeface="Tahoma" pitchFamily="34" charset="0"/>
              </a:rPr>
              <a:t>Principle 1 – we are royalty</a:t>
            </a:r>
            <a:endParaRPr lang="en-GB" sz="28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251520" y="764704"/>
            <a:ext cx="8424936" cy="6093296"/>
          </a:xfrm>
        </p:spPr>
        <p:txBody>
          <a:bodyPr>
            <a:normAutofit fontScale="70000" lnSpcReduction="20000"/>
          </a:bodyPr>
          <a:lstStyle/>
          <a:p>
            <a:r>
              <a:rPr lang="en-GB" sz="3600" b="1" dirty="0" smtClean="0"/>
              <a:t>What does this passage say about Jesus?</a:t>
            </a:r>
          </a:p>
          <a:p>
            <a:r>
              <a:rPr lang="en-GB" sz="3600" baseline="30000" dirty="0"/>
              <a:t>1 </a:t>
            </a:r>
            <a:r>
              <a:rPr lang="en-GB" sz="3600" dirty="0"/>
              <a:t>My brothers and sisters, believers in our glorious Lord Jesus </a:t>
            </a:r>
            <a:r>
              <a:rPr lang="en-GB" sz="3600" dirty="0" smtClean="0"/>
              <a:t>Christ</a:t>
            </a:r>
          </a:p>
          <a:p>
            <a:pPr lvl="1"/>
            <a:r>
              <a:rPr lang="en-GB" sz="3600" dirty="0" smtClean="0"/>
              <a:t>Jesus the glory – Hebrews 1v3 The </a:t>
            </a:r>
            <a:r>
              <a:rPr lang="en-GB" sz="3600" dirty="0"/>
              <a:t>Son is the radiance of God’s </a:t>
            </a:r>
            <a:r>
              <a:rPr lang="en-GB" sz="3600" dirty="0" smtClean="0"/>
              <a:t>glory</a:t>
            </a:r>
          </a:p>
          <a:p>
            <a:r>
              <a:rPr lang="en-GB" sz="3600" b="1" dirty="0" smtClean="0"/>
              <a:t>What is implied about us?</a:t>
            </a:r>
          </a:p>
          <a:p>
            <a:pPr lvl="1"/>
            <a:r>
              <a:rPr lang="en-GB" sz="3600" dirty="0" smtClean="0"/>
              <a:t>We are His brothers and sisters – bought and adopted – given His name!</a:t>
            </a:r>
            <a:r>
              <a:rPr lang="en-GB" sz="2800" dirty="0"/>
              <a:t> </a:t>
            </a:r>
            <a:r>
              <a:rPr lang="en-GB" sz="3600" dirty="0"/>
              <a:t> </a:t>
            </a:r>
            <a:endParaRPr lang="en-GB" sz="3600" dirty="0" smtClean="0"/>
          </a:p>
          <a:p>
            <a:pPr lvl="2"/>
            <a:r>
              <a:rPr lang="en-GB" sz="3600" dirty="0" err="1" smtClean="0"/>
              <a:t>Heb</a:t>
            </a:r>
            <a:r>
              <a:rPr lang="en-GB" sz="3600" dirty="0" smtClean="0"/>
              <a:t> </a:t>
            </a:r>
            <a:r>
              <a:rPr lang="en-GB" sz="3600" dirty="0"/>
              <a:t>2v11 </a:t>
            </a:r>
            <a:r>
              <a:rPr lang="en-GB" sz="2800" dirty="0" smtClean="0"/>
              <a:t>“</a:t>
            </a:r>
            <a:r>
              <a:rPr lang="en-GB" sz="3600" dirty="0" smtClean="0"/>
              <a:t>So </a:t>
            </a:r>
            <a:r>
              <a:rPr lang="en-GB" sz="3600" dirty="0"/>
              <a:t>Jesus is not ashamed to call them brothers and sisters</a:t>
            </a:r>
            <a:r>
              <a:rPr lang="en-GB" sz="3600" dirty="0" smtClean="0"/>
              <a:t>.”</a:t>
            </a:r>
            <a:endParaRPr lang="en-GB" sz="3600" dirty="0"/>
          </a:p>
          <a:p>
            <a:pPr lvl="1"/>
            <a:r>
              <a:rPr lang="en-GB" sz="3600" dirty="0" smtClean="0"/>
              <a:t>Bought at an amazing cost to be declared forgiven and to be conformed to His likeness for His glory – Imitators of Jesus</a:t>
            </a:r>
          </a:p>
          <a:p>
            <a:pPr lvl="2"/>
            <a:r>
              <a:rPr lang="en-GB" sz="3600" dirty="0" smtClean="0"/>
              <a:t>Not polluted by the world, not thinking, acting, speaking, doing or seeing things as the world sees them</a:t>
            </a:r>
            <a:endParaRPr lang="en-GB" sz="3200" dirty="0"/>
          </a:p>
        </p:txBody>
      </p:sp>
    </p:spTree>
    <p:extLst>
      <p:ext uri="{BB962C8B-B14F-4D97-AF65-F5344CB8AC3E}">
        <p14:creationId xmlns:p14="http://schemas.microsoft.com/office/powerpoint/2010/main" val="371384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634082"/>
          </a:xfrm>
        </p:spPr>
        <p:txBody>
          <a:bodyPr/>
          <a:lstStyle/>
          <a:p>
            <a:r>
              <a:rPr lang="en-GB" sz="2800" spc="30" dirty="0" err="1" smtClean="0">
                <a:latin typeface="Tahoma" pitchFamily="34" charset="0"/>
                <a:ea typeface="Tahoma" pitchFamily="34" charset="0"/>
                <a:cs typeface="Tahoma" pitchFamily="34" charset="0"/>
              </a:rPr>
              <a:t>Prncpl</a:t>
            </a:r>
            <a:r>
              <a:rPr lang="en-GB" sz="2800" spc="30" dirty="0" smtClean="0">
                <a:latin typeface="Tahoma" pitchFamily="34" charset="0"/>
                <a:ea typeface="Tahoma" pitchFamily="34" charset="0"/>
                <a:cs typeface="Tahoma" pitchFamily="34" charset="0"/>
              </a:rPr>
              <a:t> 1 – as royalty we are to imitate Jesus</a:t>
            </a:r>
            <a:endParaRPr lang="en-GB" sz="28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251520" y="764704"/>
            <a:ext cx="8424936" cy="6093296"/>
          </a:xfrm>
        </p:spPr>
        <p:txBody>
          <a:bodyPr>
            <a:normAutofit fontScale="92500" lnSpcReduction="20000"/>
          </a:bodyPr>
          <a:lstStyle/>
          <a:p>
            <a:r>
              <a:rPr lang="en-GB" sz="3600" b="1" dirty="0" smtClean="0"/>
              <a:t>What is implied about us?</a:t>
            </a:r>
          </a:p>
          <a:p>
            <a:pPr lvl="1"/>
            <a:r>
              <a:rPr lang="en-GB" sz="3600" dirty="0" smtClean="0"/>
              <a:t>Imitators of Jesus/Not polluted by the world</a:t>
            </a:r>
          </a:p>
          <a:p>
            <a:pPr lvl="2"/>
            <a:r>
              <a:rPr lang="en-GB" sz="3200" dirty="0" smtClean="0"/>
              <a:t>All the do not’s</a:t>
            </a:r>
          </a:p>
          <a:p>
            <a:pPr lvl="2"/>
            <a:r>
              <a:rPr lang="en-GB" sz="3200" dirty="0" smtClean="0"/>
              <a:t>And the </a:t>
            </a:r>
            <a:r>
              <a:rPr lang="en-GB" sz="3200" dirty="0" smtClean="0"/>
              <a:t>do’s</a:t>
            </a:r>
            <a:r>
              <a:rPr lang="en-GB" sz="3200" baseline="30000" dirty="0" smtClean="0"/>
              <a:t> </a:t>
            </a:r>
            <a:endParaRPr lang="en-GB" sz="3200" baseline="30000" dirty="0" smtClean="0"/>
          </a:p>
          <a:p>
            <a:pPr lvl="1"/>
            <a:r>
              <a:rPr lang="en-GB" sz="3200" baseline="30000" dirty="0" smtClean="0"/>
              <a:t>8</a:t>
            </a:r>
            <a:r>
              <a:rPr lang="en-GB" sz="3200" baseline="30000" dirty="0"/>
              <a:t> </a:t>
            </a:r>
            <a:r>
              <a:rPr lang="en-GB" sz="3200" dirty="0"/>
              <a:t>If you really keep the royal law found in Scripture, ‘Love your neighbour as yourself,’ you are doing right</a:t>
            </a:r>
            <a:r>
              <a:rPr lang="en-GB" sz="3200" dirty="0" smtClean="0"/>
              <a:t>.’</a:t>
            </a:r>
          </a:p>
          <a:p>
            <a:pPr lvl="2"/>
            <a:r>
              <a:rPr lang="en-GB" sz="3200" dirty="0" smtClean="0"/>
              <a:t>Right in line with Jesus answering the Pharisees and Sadducees 2</a:t>
            </a:r>
            <a:r>
              <a:rPr lang="en-GB" sz="3200" baseline="30000" dirty="0" smtClean="0"/>
              <a:t>nd</a:t>
            </a:r>
            <a:r>
              <a:rPr lang="en-GB" sz="3200" dirty="0" smtClean="0"/>
              <a:t> greatest!</a:t>
            </a:r>
          </a:p>
          <a:p>
            <a:pPr lvl="2"/>
            <a:r>
              <a:rPr lang="en-GB" sz="3200" dirty="0" smtClean="0"/>
              <a:t>When Jesus illustrated who the neighbour is he talked about an act of costly kindness by an enemy that was not done by the priest &amp; teacher</a:t>
            </a:r>
          </a:p>
        </p:txBody>
      </p:sp>
    </p:spTree>
    <p:extLst>
      <p:ext uri="{BB962C8B-B14F-4D97-AF65-F5344CB8AC3E}">
        <p14:creationId xmlns:p14="http://schemas.microsoft.com/office/powerpoint/2010/main" val="227388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0622"/>
            <a:ext cx="8964488" cy="778098"/>
          </a:xfrm>
        </p:spPr>
        <p:txBody>
          <a:bodyPr/>
          <a:lstStyle/>
          <a:p>
            <a:r>
              <a:rPr lang="en-GB" sz="2800" spc="30" dirty="0" smtClean="0">
                <a:latin typeface="Tahoma" pitchFamily="34" charset="0"/>
                <a:ea typeface="Tahoma" pitchFamily="34" charset="0"/>
                <a:cs typeface="Tahoma" pitchFamily="34" charset="0"/>
              </a:rPr>
              <a:t>Principle 2 – there is judgement to come</a:t>
            </a:r>
            <a:endParaRPr lang="en-GB" sz="2800" spc="30" dirty="0">
              <a:latin typeface="Tahoma" pitchFamily="34" charset="0"/>
              <a:ea typeface="Tahoma" pitchFamily="34" charset="0"/>
              <a:cs typeface="Tahoma" pitchFamily="34" charset="0"/>
            </a:endParaRPr>
          </a:p>
        </p:txBody>
      </p:sp>
      <p:sp>
        <p:nvSpPr>
          <p:cNvPr id="4" name="Content Placeholder 3"/>
          <p:cNvSpPr>
            <a:spLocks noGrp="1"/>
          </p:cNvSpPr>
          <p:nvPr>
            <p:ph sz="quarter" idx="13"/>
          </p:nvPr>
        </p:nvSpPr>
        <p:spPr>
          <a:xfrm>
            <a:off x="251520" y="980728"/>
            <a:ext cx="8424936" cy="5688632"/>
          </a:xfrm>
        </p:spPr>
        <p:txBody>
          <a:bodyPr>
            <a:normAutofit fontScale="92500" lnSpcReduction="10000"/>
          </a:bodyPr>
          <a:lstStyle/>
          <a:p>
            <a:r>
              <a:rPr lang="en-GB" sz="2800" b="1" dirty="0" smtClean="0"/>
              <a:t>I couldn’t shake these words (warning &amp; promise)</a:t>
            </a:r>
          </a:p>
          <a:p>
            <a:pPr lvl="1"/>
            <a:r>
              <a:rPr lang="en-GB" sz="2800" baseline="30000" dirty="0"/>
              <a:t>12 </a:t>
            </a:r>
            <a:r>
              <a:rPr lang="en-GB" sz="2800" dirty="0"/>
              <a:t>Speak and act as those who are going to be judged by the law that gives freedom, </a:t>
            </a:r>
            <a:r>
              <a:rPr lang="en-GB" sz="2800" baseline="30000" dirty="0"/>
              <a:t>13 </a:t>
            </a:r>
            <a:r>
              <a:rPr lang="en-GB" sz="2800" dirty="0"/>
              <a:t>because judgment without mercy will be shown to anyone who has not been merciful. Mercy triumphs over judgment</a:t>
            </a:r>
            <a:r>
              <a:rPr lang="en-GB" sz="2800" dirty="0" smtClean="0"/>
              <a:t>..</a:t>
            </a:r>
          </a:p>
          <a:p>
            <a:r>
              <a:rPr lang="en-GB" sz="2800" b="1" dirty="0"/>
              <a:t>There is a judgement for all</a:t>
            </a:r>
          </a:p>
          <a:p>
            <a:pPr lvl="1"/>
            <a:r>
              <a:rPr lang="en-GB" sz="2800" dirty="0" smtClean="0"/>
              <a:t>V13 – “Mercy triumphs over judgement” - God’s </a:t>
            </a:r>
            <a:r>
              <a:rPr lang="en-GB" sz="2800" dirty="0"/>
              <a:t>mercy triumphs over judgement in the gospel – believe on the Lord and you will be </a:t>
            </a:r>
            <a:r>
              <a:rPr lang="en-GB" sz="2800" dirty="0" smtClean="0"/>
              <a:t>saved</a:t>
            </a:r>
          </a:p>
          <a:p>
            <a:pPr lvl="1"/>
            <a:r>
              <a:rPr lang="en-GB" sz="2800" dirty="0" smtClean="0"/>
              <a:t>There is no condemnation for those who believe</a:t>
            </a:r>
            <a:r>
              <a:rPr lang="en-GB" sz="2800" dirty="0"/>
              <a:t> </a:t>
            </a:r>
            <a:endParaRPr lang="en-GB" sz="2800" dirty="0" smtClean="0"/>
          </a:p>
          <a:p>
            <a:pPr lvl="2"/>
            <a:r>
              <a:rPr lang="en-GB" sz="2800" dirty="0" smtClean="0"/>
              <a:t>V5 “God has chosen us… to </a:t>
            </a:r>
            <a:r>
              <a:rPr lang="en-GB" sz="2800" dirty="0"/>
              <a:t>be rich in faith and to inherit the kingdom he promised those who love him</a:t>
            </a:r>
            <a:r>
              <a:rPr lang="en-GB" sz="2800" dirty="0" smtClean="0"/>
              <a:t>?” </a:t>
            </a:r>
          </a:p>
          <a:p>
            <a:pPr lvl="2"/>
            <a:r>
              <a:rPr lang="en-GB" sz="2800" dirty="0" smtClean="0"/>
              <a:t>The gospel frees us from the guilt of sin</a:t>
            </a:r>
          </a:p>
        </p:txBody>
      </p:sp>
    </p:spTree>
    <p:extLst>
      <p:ext uri="{BB962C8B-B14F-4D97-AF65-F5344CB8AC3E}">
        <p14:creationId xmlns:p14="http://schemas.microsoft.com/office/powerpoint/2010/main" val="15953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Horiz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8504</TotalTime>
  <Words>1175</Words>
  <Application>Microsoft Office PowerPoint</Application>
  <PresentationFormat>On-screen Show (4:3)</PresentationFormat>
  <Paragraphs>162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Horizon</vt:lpstr>
      <vt:lpstr>Scene setting</vt:lpstr>
      <vt:lpstr>Favouritism forbidden</vt:lpstr>
      <vt:lpstr>Favouritism forbidden</vt:lpstr>
      <vt:lpstr>Favouritism forbidden</vt:lpstr>
      <vt:lpstr>Favouritism forbidden</vt:lpstr>
      <vt:lpstr>Favouritism forbidden</vt:lpstr>
      <vt:lpstr>Principle 1 – we are royalty</vt:lpstr>
      <vt:lpstr>Prncpl 1 – as royalty we are to imitate Jesus</vt:lpstr>
      <vt:lpstr>Principle 2 – there is judgement to come</vt:lpstr>
      <vt:lpstr>Principle 2 – there is judgement to come</vt:lpstr>
      <vt:lpstr>Summary - 2 Principles to motivate change</vt:lpstr>
      <vt:lpstr>Problem of favouritism</vt:lpstr>
      <vt:lpstr>Illustration of 2 men</vt:lpstr>
      <vt:lpstr>Perspective #1a – why is it so wrong?</vt:lpstr>
      <vt:lpstr>Perspective #1b – why is it so wrong?</vt:lpstr>
      <vt:lpstr>Perspective #1c – why is it so wrong?</vt:lpstr>
      <vt:lpstr>Perspective #2 – why is it so wrong?</vt:lpstr>
      <vt:lpstr>Perspective #2 – why is it so wrong?</vt:lpstr>
      <vt:lpstr>Perspective #3 – why is it so wrong?</vt:lpstr>
      <vt:lpstr>Summary before practicalities</vt:lpstr>
      <vt:lpstr>Some practicalities Grace Fellowship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Favouritism</dc:subject>
  <dc:creator>User</dc:creator>
  <cp:lastModifiedBy>User</cp:lastModifiedBy>
  <cp:revision>262</cp:revision>
  <dcterms:created xsi:type="dcterms:W3CDTF">2012-10-06T15:36:29Z</dcterms:created>
  <dcterms:modified xsi:type="dcterms:W3CDTF">2013-04-14T16:57:00Z</dcterms:modified>
</cp:coreProperties>
</file>